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64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1" r:id="rId25"/>
    <p:sldId id="280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B0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182FB-DA3A-4CE9-BA91-E397AB7847DC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27DA5-3E26-43B9-B874-1440F99A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116632" y="521296"/>
            <a:ext cx="259228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131840" y="1457400"/>
            <a:ext cx="2160240" cy="21602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11560" y="3221596"/>
            <a:ext cx="2808312" cy="2808312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212148" y="4625752"/>
            <a:ext cx="4464496" cy="446449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788024" y="2825552"/>
            <a:ext cx="3600400" cy="3600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8064" y="1817440"/>
            <a:ext cx="2736304" cy="27363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724128" y="-1323528"/>
            <a:ext cx="4320480" cy="4320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764704" y="-774848"/>
            <a:ext cx="5472608" cy="547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292080" y="116936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11560" y="1817440"/>
            <a:ext cx="60650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solidFill>
                  <a:schemeClr val="bg1"/>
                </a:solidFill>
              </a:rPr>
              <a:t>Circles</a:t>
            </a:r>
            <a:endParaRPr lang="en-GB" sz="16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4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32352" y="3784729"/>
            <a:ext cx="1723824" cy="76376"/>
          </a:xfrm>
          <a:prstGeom prst="line">
            <a:avLst/>
          </a:prstGeom>
          <a:ln w="38100">
            <a:solidFill>
              <a:srgbClr val="D17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70173" y="5181019"/>
            <a:ext cx="6462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(a line that touches the circle at a single point on the circumference</a:t>
            </a:r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e 4"/>
          <p:cNvSpPr/>
          <p:nvPr/>
        </p:nvSpPr>
        <p:spPr>
          <a:xfrm>
            <a:off x="2555776" y="2060905"/>
            <a:ext cx="3600400" cy="3600400"/>
          </a:xfrm>
          <a:prstGeom prst="pie">
            <a:avLst>
              <a:gd name="adj1" fmla="val 19009208"/>
              <a:gd name="adj2" fmla="val 214022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27784" y="2235013"/>
            <a:ext cx="2473860" cy="11198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ord 5"/>
          <p:cNvSpPr/>
          <p:nvPr/>
        </p:nvSpPr>
        <p:spPr>
          <a:xfrm>
            <a:off x="2560144" y="2073795"/>
            <a:ext cx="3596032" cy="3587510"/>
          </a:xfrm>
          <a:prstGeom prst="chord">
            <a:avLst>
              <a:gd name="adj1" fmla="val 11858761"/>
              <a:gd name="adj2" fmla="val 17668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15616" y="3796300"/>
            <a:ext cx="576064" cy="13847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6221092">
            <a:off x="2723697" y="2221981"/>
            <a:ext cx="3596032" cy="3319366"/>
          </a:xfrm>
          <a:prstGeom prst="arc">
            <a:avLst>
              <a:gd name="adj1" fmla="val 16927792"/>
              <a:gd name="adj2" fmla="val 211578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043608" y="1268760"/>
            <a:ext cx="3744416" cy="28083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70173" y="5181019"/>
            <a:ext cx="5262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Semicircle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(half a circle)</a:t>
            </a:r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27784" y="2235013"/>
            <a:ext cx="2473860" cy="11198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ord 5"/>
          <p:cNvSpPr/>
          <p:nvPr/>
        </p:nvSpPr>
        <p:spPr>
          <a:xfrm>
            <a:off x="2560144" y="2073795"/>
            <a:ext cx="3596032" cy="3587510"/>
          </a:xfrm>
          <a:prstGeom prst="chord">
            <a:avLst>
              <a:gd name="adj1" fmla="val 11858761"/>
              <a:gd name="adj2" fmla="val 17668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ord 2"/>
          <p:cNvSpPr/>
          <p:nvPr/>
        </p:nvSpPr>
        <p:spPr>
          <a:xfrm>
            <a:off x="2560144" y="2089808"/>
            <a:ext cx="3596032" cy="3542593"/>
          </a:xfrm>
          <a:prstGeom prst="chord">
            <a:avLst>
              <a:gd name="adj1" fmla="val 8139246"/>
              <a:gd name="adj2" fmla="val 18883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25551" y="4293096"/>
            <a:ext cx="950305" cy="11686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5321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crush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7" y="2893595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32352" y="3784729"/>
            <a:ext cx="1723824" cy="76376"/>
          </a:xfrm>
          <a:prstGeom prst="line">
            <a:avLst/>
          </a:prstGeom>
          <a:ln w="38100">
            <a:solidFill>
              <a:srgbClr val="D17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68144" y="2924944"/>
            <a:ext cx="720080" cy="8597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2474" y="2261235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D17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7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7" y="2893595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hord 3"/>
          <p:cNvSpPr/>
          <p:nvPr/>
        </p:nvSpPr>
        <p:spPr>
          <a:xfrm>
            <a:off x="2560144" y="2089808"/>
            <a:ext cx="3596032" cy="3542593"/>
          </a:xfrm>
          <a:prstGeom prst="chord">
            <a:avLst>
              <a:gd name="adj1" fmla="val 8139246"/>
              <a:gd name="adj2" fmla="val 18883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11972" y="5247680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Semicircle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0916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7" y="2893595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2123728" y="2564904"/>
            <a:ext cx="2155872" cy="12198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6828" y="198012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1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7" y="2893595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78786" y="168516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  <a:endParaRPr lang="en-GB" sz="3200" dirty="0"/>
          </a:p>
        </p:txBody>
      </p:sp>
      <p:cxnSp>
        <p:nvCxnSpPr>
          <p:cNvPr id="8" name="Straight Connector 7"/>
          <p:cNvCxnSpPr>
            <a:stCxn id="4" idx="1"/>
            <a:endCxn id="4" idx="5"/>
          </p:cNvCxnSpPr>
          <p:nvPr/>
        </p:nvCxnSpPr>
        <p:spPr>
          <a:xfrm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7" y="2893595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78786" y="168516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</a:t>
            </a:r>
            <a:endParaRPr lang="en-GB" sz="32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2555776" y="3861105"/>
            <a:ext cx="3073134" cy="12960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7" y="2893595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156176" y="1721204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10" name="Pie 9"/>
          <p:cNvSpPr/>
          <p:nvPr/>
        </p:nvSpPr>
        <p:spPr>
          <a:xfrm>
            <a:off x="2555776" y="2060905"/>
            <a:ext cx="3600400" cy="3600400"/>
          </a:xfrm>
          <a:prstGeom prst="pie">
            <a:avLst>
              <a:gd name="adj1" fmla="val 19009208"/>
              <a:gd name="adj2" fmla="val 214022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74" y="21277"/>
            <a:ext cx="2554404" cy="169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7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7" y="2893595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109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9685" y="119272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</a:t>
            </a:r>
            <a:endParaRPr lang="en-GB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31276" y="1735428"/>
            <a:ext cx="504056" cy="48424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551096" y="2060905"/>
            <a:ext cx="3600400" cy="3600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7" y="2893595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109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5791" y="10465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</a:t>
            </a:r>
            <a:endParaRPr lang="en-GB" sz="4000" dirty="0">
              <a:solidFill>
                <a:srgbClr val="92D050"/>
              </a:solidFill>
            </a:endParaRPr>
          </a:p>
        </p:txBody>
      </p:sp>
      <p:sp>
        <p:nvSpPr>
          <p:cNvPr id="12" name="Chord 11"/>
          <p:cNvSpPr/>
          <p:nvPr/>
        </p:nvSpPr>
        <p:spPr>
          <a:xfrm>
            <a:off x="2560144" y="2073795"/>
            <a:ext cx="3596032" cy="3587510"/>
          </a:xfrm>
          <a:prstGeom prst="chord">
            <a:avLst>
              <a:gd name="adj1" fmla="val 11858761"/>
              <a:gd name="adj2" fmla="val 17668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67744" y="1735428"/>
            <a:ext cx="1367588" cy="9014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9" y="4004728"/>
            <a:ext cx="2389947" cy="23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5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9" idx="1"/>
          </p:cNvCxnSpPr>
          <p:nvPr/>
        </p:nvCxnSpPr>
        <p:spPr>
          <a:xfrm>
            <a:off x="2123728" y="2564904"/>
            <a:ext cx="2155872" cy="12198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36828" y="198012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3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7" y="2893595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109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4373" y="5211851"/>
            <a:ext cx="526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15616" y="3796300"/>
            <a:ext cx="576064" cy="13847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43608" y="1268760"/>
            <a:ext cx="3744416" cy="28083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786" y="168516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  <a:endParaRPr lang="en-GB" sz="32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>
            <a:stCxn id="4" idx="2"/>
            <a:endCxn id="4" idx="6"/>
          </p:cNvCxnSpPr>
          <p:nvPr/>
        </p:nvCxnSpPr>
        <p:spPr>
          <a:xfrm>
            <a:off x="2555776" y="3861105"/>
            <a:ext cx="3600400" cy="0"/>
          </a:xfrm>
          <a:prstGeom prst="line">
            <a:avLst/>
          </a:prstGeom>
          <a:ln w="38100">
            <a:solidFill>
              <a:srgbClr val="D17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721204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br>
              <a:rPr lang="en-GB" sz="4400" dirty="0" smtClean="0">
                <a:solidFill>
                  <a:prstClr val="black"/>
                </a:solidFill>
              </a:rPr>
            </a:b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>
            <a:off x="2555776" y="2060905"/>
            <a:ext cx="3600400" cy="3600400"/>
          </a:xfrm>
          <a:prstGeom prst="pie">
            <a:avLst>
              <a:gd name="adj1" fmla="val 5314279"/>
              <a:gd name="adj2" fmla="val 128939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sp>
        <p:nvSpPr>
          <p:cNvPr id="4" name="Chord 3"/>
          <p:cNvSpPr/>
          <p:nvPr/>
        </p:nvSpPr>
        <p:spPr>
          <a:xfrm>
            <a:off x="2560144" y="2089808"/>
            <a:ext cx="3596032" cy="3542593"/>
          </a:xfrm>
          <a:prstGeom prst="chord">
            <a:avLst>
              <a:gd name="adj1" fmla="val 8139246"/>
              <a:gd name="adj2" fmla="val 1888378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972" y="5247680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Semicircle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109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5688" y="170696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</a:t>
            </a:r>
            <a:endParaRPr lang="en-GB" sz="4000" dirty="0">
              <a:solidFill>
                <a:srgbClr val="92D050"/>
              </a:solidFill>
            </a:endParaRPr>
          </a:p>
        </p:txBody>
      </p:sp>
      <p:sp>
        <p:nvSpPr>
          <p:cNvPr id="12" name="Chord 11"/>
          <p:cNvSpPr/>
          <p:nvPr/>
        </p:nvSpPr>
        <p:spPr>
          <a:xfrm rot="3180996">
            <a:off x="2560144" y="2073795"/>
            <a:ext cx="3596032" cy="3587510"/>
          </a:xfrm>
          <a:prstGeom prst="chord">
            <a:avLst>
              <a:gd name="adj1" fmla="val 11858761"/>
              <a:gd name="adj2" fmla="val 2034566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92080" y="2260580"/>
            <a:ext cx="1074314" cy="6668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786" y="168516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</a:t>
            </a:r>
            <a:endParaRPr lang="en-GB" sz="40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>
            <a:endCxn id="4" idx="5"/>
          </p:cNvCxnSpPr>
          <p:nvPr/>
        </p:nvCxnSpPr>
        <p:spPr>
          <a:xfrm>
            <a:off x="3491880" y="2269939"/>
            <a:ext cx="2137030" cy="2864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109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788702"/>
            <a:ext cx="526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</a:t>
            </a:r>
            <a:r>
              <a:rPr lang="en-GB" sz="3200" dirty="0" smtClean="0">
                <a:solidFill>
                  <a:prstClr val="black"/>
                </a:solidFill>
              </a:rPr>
              <a:t/>
            </a:r>
            <a:br>
              <a:rPr lang="en-GB" sz="3200" dirty="0" smtClean="0">
                <a:solidFill>
                  <a:prstClr val="black"/>
                </a:solidFill>
              </a:rPr>
            </a:br>
            <a:endParaRPr lang="en-GB" sz="32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11760" y="5245825"/>
            <a:ext cx="576064" cy="4154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82211" y="5661305"/>
            <a:ext cx="486369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170806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</a:t>
            </a:r>
            <a:r>
              <a:rPr lang="en-GB" sz="4000" dirty="0" smtClean="0">
                <a:solidFill>
                  <a:prstClr val="black"/>
                </a:solidFill>
              </a:rPr>
              <a:t> </a:t>
            </a:r>
            <a:endParaRPr lang="en-GB" sz="40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616116" y="2204864"/>
            <a:ext cx="923945" cy="288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20471059">
            <a:off x="2559460" y="2102463"/>
            <a:ext cx="3539896" cy="3319366"/>
          </a:xfrm>
          <a:prstGeom prst="arc">
            <a:avLst>
              <a:gd name="adj1" fmla="val 13655323"/>
              <a:gd name="adj2" fmla="val 21157877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Homework</a:t>
            </a:r>
            <a:r>
              <a:rPr lang="en-GB" dirty="0" smtClean="0"/>
              <a:t>: Learn these words</a:t>
            </a:r>
            <a:br>
              <a:rPr lang="en-GB" dirty="0" smtClean="0"/>
            </a:br>
            <a:r>
              <a:rPr lang="en-GB" dirty="0" smtClean="0"/>
              <a:t>(meanings &amp; spellings)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466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85494" y="3028703"/>
            <a:ext cx="1330722" cy="7243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88224" y="3460705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  <a:r>
              <a:rPr lang="en-GB" sz="3200" dirty="0" smtClean="0"/>
              <a:t> (must go through the centre)</a:t>
            </a:r>
            <a:endParaRPr lang="en-GB" sz="32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53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32352" y="3784729"/>
            <a:ext cx="1723824" cy="76376"/>
          </a:xfrm>
          <a:prstGeom prst="line">
            <a:avLst/>
          </a:prstGeom>
          <a:ln w="38100">
            <a:solidFill>
              <a:srgbClr val="D17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68144" y="2924944"/>
            <a:ext cx="720080" cy="8597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40121" y="2588171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D17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>(half a diameter – from the outside to the centre)</a:t>
            </a:r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32352" y="3784729"/>
            <a:ext cx="1723824" cy="76376"/>
          </a:xfrm>
          <a:prstGeom prst="line">
            <a:avLst/>
          </a:prstGeom>
          <a:ln w="38100">
            <a:solidFill>
              <a:srgbClr val="D17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40121" y="2588171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>(like a slice of pizza)</a:t>
            </a:r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e 4"/>
          <p:cNvSpPr/>
          <p:nvPr/>
        </p:nvSpPr>
        <p:spPr>
          <a:xfrm>
            <a:off x="2555776" y="2060905"/>
            <a:ext cx="3600400" cy="3600400"/>
          </a:xfrm>
          <a:prstGeom prst="pie">
            <a:avLst>
              <a:gd name="adj1" fmla="val 19009208"/>
              <a:gd name="adj2" fmla="val 214022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68144" y="2924944"/>
            <a:ext cx="720080" cy="4298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51" y="4284075"/>
            <a:ext cx="2554404" cy="169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32352" y="3784729"/>
            <a:ext cx="1723824" cy="76376"/>
          </a:xfrm>
          <a:prstGeom prst="line">
            <a:avLst/>
          </a:prstGeom>
          <a:ln w="38100">
            <a:solidFill>
              <a:srgbClr val="D17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536" y="1450183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(a line that crosses the circle but not through the centre)</a:t>
            </a:r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e 4"/>
          <p:cNvSpPr/>
          <p:nvPr/>
        </p:nvSpPr>
        <p:spPr>
          <a:xfrm>
            <a:off x="2555776" y="2060905"/>
            <a:ext cx="3600400" cy="3600400"/>
          </a:xfrm>
          <a:prstGeom prst="pie">
            <a:avLst>
              <a:gd name="adj1" fmla="val 19009208"/>
              <a:gd name="adj2" fmla="val 214022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11760" y="2235013"/>
            <a:ext cx="1452954" cy="5599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27784" y="2235013"/>
            <a:ext cx="2473860" cy="11198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32352" y="3784729"/>
            <a:ext cx="1723824" cy="76376"/>
          </a:xfrm>
          <a:prstGeom prst="line">
            <a:avLst/>
          </a:prstGeom>
          <a:ln w="38100">
            <a:solidFill>
              <a:srgbClr val="D17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536" y="1450183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>(looks a bit like an orange segment)</a:t>
            </a:r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e 4"/>
          <p:cNvSpPr/>
          <p:nvPr/>
        </p:nvSpPr>
        <p:spPr>
          <a:xfrm>
            <a:off x="2555776" y="2060905"/>
            <a:ext cx="3600400" cy="3600400"/>
          </a:xfrm>
          <a:prstGeom prst="pie">
            <a:avLst>
              <a:gd name="adj1" fmla="val 19009208"/>
              <a:gd name="adj2" fmla="val 214022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27784" y="2235013"/>
            <a:ext cx="2473860" cy="11198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ord 5"/>
          <p:cNvSpPr/>
          <p:nvPr/>
        </p:nvSpPr>
        <p:spPr>
          <a:xfrm>
            <a:off x="2560144" y="2073795"/>
            <a:ext cx="3596032" cy="3587510"/>
          </a:xfrm>
          <a:prstGeom prst="chord">
            <a:avLst>
              <a:gd name="adj1" fmla="val 11858761"/>
              <a:gd name="adj2" fmla="val 17668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11760" y="2235013"/>
            <a:ext cx="1008112" cy="35315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9" y="4004728"/>
            <a:ext cx="2389947" cy="23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2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32352" y="3784729"/>
            <a:ext cx="1723824" cy="76376"/>
          </a:xfrm>
          <a:prstGeom prst="line">
            <a:avLst/>
          </a:prstGeom>
          <a:ln w="38100">
            <a:solidFill>
              <a:srgbClr val="D17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536" y="1450183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>(the perimeter of the circle)</a:t>
            </a:r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e 4"/>
          <p:cNvSpPr/>
          <p:nvPr/>
        </p:nvSpPr>
        <p:spPr>
          <a:xfrm>
            <a:off x="2555776" y="2060905"/>
            <a:ext cx="3600400" cy="3600400"/>
          </a:xfrm>
          <a:prstGeom prst="pie">
            <a:avLst>
              <a:gd name="adj1" fmla="val 19009208"/>
              <a:gd name="adj2" fmla="val 214022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27784" y="2235013"/>
            <a:ext cx="2473860" cy="11198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ord 5"/>
          <p:cNvSpPr/>
          <p:nvPr/>
        </p:nvSpPr>
        <p:spPr>
          <a:xfrm>
            <a:off x="2560144" y="2073795"/>
            <a:ext cx="3596032" cy="3587510"/>
          </a:xfrm>
          <a:prstGeom prst="chord">
            <a:avLst>
              <a:gd name="adj1" fmla="val 11858761"/>
              <a:gd name="adj2" fmla="val 17668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83042" y="1750767"/>
            <a:ext cx="504056" cy="48424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32352" y="3784729"/>
            <a:ext cx="1723824" cy="76376"/>
          </a:xfrm>
          <a:prstGeom prst="line">
            <a:avLst/>
          </a:prstGeom>
          <a:ln w="38100">
            <a:solidFill>
              <a:srgbClr val="D17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7964" y="375309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35688" y="458112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>(part of the circumference)</a:t>
            </a:r>
            <a:endParaRPr lang="en-GB" sz="3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3042" y="2588171"/>
            <a:ext cx="2545868" cy="25458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e 4"/>
          <p:cNvSpPr/>
          <p:nvPr/>
        </p:nvSpPr>
        <p:spPr>
          <a:xfrm>
            <a:off x="2555776" y="2060905"/>
            <a:ext cx="3600400" cy="3600400"/>
          </a:xfrm>
          <a:prstGeom prst="pie">
            <a:avLst>
              <a:gd name="adj1" fmla="val 19009208"/>
              <a:gd name="adj2" fmla="val 214022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27784" y="2235013"/>
            <a:ext cx="2473860" cy="11198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ord 5"/>
          <p:cNvSpPr/>
          <p:nvPr/>
        </p:nvSpPr>
        <p:spPr>
          <a:xfrm>
            <a:off x="2560144" y="2073795"/>
            <a:ext cx="3596032" cy="3587510"/>
          </a:xfrm>
          <a:prstGeom prst="chord">
            <a:avLst>
              <a:gd name="adj1" fmla="val 11858761"/>
              <a:gd name="adj2" fmla="val 17668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68144" y="4869160"/>
            <a:ext cx="504056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55776" y="2060905"/>
            <a:ext cx="3600400" cy="36004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rot="6221092">
            <a:off x="2723697" y="2221981"/>
            <a:ext cx="3596032" cy="3319366"/>
          </a:xfrm>
          <a:prstGeom prst="arc">
            <a:avLst>
              <a:gd name="adj1" fmla="val 16927792"/>
              <a:gd name="adj2" fmla="val 2115787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3" y="414338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249106" y="244774"/>
            <a:ext cx="2545868" cy="25458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96916" y="377846"/>
            <a:ext cx="2298058" cy="20462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42" y="377846"/>
            <a:ext cx="2436705" cy="189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6"/>
          <a:stretch/>
        </p:blipFill>
        <p:spPr bwMode="auto">
          <a:xfrm>
            <a:off x="7406159" y="2363237"/>
            <a:ext cx="1281104" cy="105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rc 22"/>
          <p:cNvSpPr/>
          <p:nvPr/>
        </p:nvSpPr>
        <p:spPr>
          <a:xfrm rot="5217096">
            <a:off x="7407163" y="895527"/>
            <a:ext cx="497872" cy="589617"/>
          </a:xfrm>
          <a:prstGeom prst="arc">
            <a:avLst>
              <a:gd name="adj1" fmla="val 6472047"/>
              <a:gd name="adj2" fmla="val 1523286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143</Words>
  <Application>Microsoft Office PowerPoint</Application>
  <PresentationFormat>On-screen Show (4:3)</PresentationFormat>
  <Paragraphs>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Parts of a Circle</vt:lpstr>
      <vt:lpstr>Parts of a Circle</vt:lpstr>
      <vt:lpstr>Parts of a Circle</vt:lpstr>
      <vt:lpstr>Parts of a Circle</vt:lpstr>
      <vt:lpstr>Parts of a Circle</vt:lpstr>
      <vt:lpstr>Parts of a Circle</vt:lpstr>
      <vt:lpstr>Parts of a Circle</vt:lpstr>
      <vt:lpstr>Parts of a Circle</vt:lpstr>
      <vt:lpstr>Parts of a Circle</vt:lpstr>
      <vt:lpstr>Parts of a Circle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Homework: Learn these words (meanings &amp; spellings)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</dc:creator>
  <cp:lastModifiedBy>Gough, Helen</cp:lastModifiedBy>
  <cp:revision>10</cp:revision>
  <dcterms:created xsi:type="dcterms:W3CDTF">2011-09-17T14:02:18Z</dcterms:created>
  <dcterms:modified xsi:type="dcterms:W3CDTF">2014-10-01T06:44:45Z</dcterms:modified>
</cp:coreProperties>
</file>